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309" r:id="rId2"/>
    <p:sldId id="310" r:id="rId3"/>
    <p:sldId id="324" r:id="rId4"/>
    <p:sldId id="311" r:id="rId5"/>
    <p:sldId id="312" r:id="rId6"/>
    <p:sldId id="317" r:id="rId7"/>
    <p:sldId id="320" r:id="rId8"/>
    <p:sldId id="314" r:id="rId9"/>
    <p:sldId id="321" r:id="rId10"/>
    <p:sldId id="323" r:id="rId11"/>
    <p:sldId id="322" r:id="rId1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Montserrat Light" pitchFamily="2" charset="77"/>
      <p:regular r:id="rId22"/>
      <p:bold r:id="rId23"/>
      <p:italic r:id="rId24"/>
      <p:boldItalic r:id="rId25"/>
    </p:embeddedFont>
    <p:embeddedFont>
      <p:font typeface="Montserrat SemiBold" pitchFamily="2" charset="77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  <p:embeddedFont>
      <p:font typeface="Source Sans Pro Light" panose="020F03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82969"/>
  </p:normalViewPr>
  <p:slideViewPr>
    <p:cSldViewPr snapToGrid="0">
      <p:cViewPr varScale="1">
        <p:scale>
          <a:sx n="121" d="100"/>
          <a:sy n="121" d="100"/>
        </p:scale>
        <p:origin x="1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c09f307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c09f307d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91476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6feffcbd02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6feffcbd02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38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Taux de visite (</a:t>
            </a:r>
            <a:r>
              <a:rPr lang="fr-FR" dirty="0"/>
              <a:t>23 052 depuis janvier):</a:t>
            </a:r>
            <a:endParaRPr lang="fr-FR" dirty="0">
              <a:solidFill>
                <a:schemeClr val="dk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USA 16.35%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Inde 8.4%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France 6.05%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Brésil 5.60%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Allemagne 5.24%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Ukraine 4.21%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UK 3.35%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 err="1">
                <a:solidFill>
                  <a:schemeClr val="dk1"/>
                </a:solidFill>
              </a:rPr>
              <a:t>Italy</a:t>
            </a:r>
            <a:r>
              <a:rPr lang="fr-FR" dirty="0">
                <a:solidFill>
                  <a:schemeClr val="dk1"/>
                </a:solidFill>
              </a:rPr>
              <a:t> 3.26%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Canada 2.36%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1530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237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Taux de visite (</a:t>
            </a:r>
            <a:r>
              <a:rPr lang="fr-FR" dirty="0"/>
              <a:t>23 052 depuis janvier):</a:t>
            </a:r>
            <a:endParaRPr lang="fr-FR" dirty="0">
              <a:solidFill>
                <a:schemeClr val="dk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USA 16.35%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Inde 8.4%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France 6.05%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Brésil 5.60%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Allemagne 5.24%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Ukraine 4.21%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UK 3.35%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 err="1">
                <a:solidFill>
                  <a:schemeClr val="dk1"/>
                </a:solidFill>
              </a:rPr>
              <a:t>Italy</a:t>
            </a:r>
            <a:r>
              <a:rPr lang="fr-FR" dirty="0">
                <a:solidFill>
                  <a:schemeClr val="dk1"/>
                </a:solidFill>
              </a:rPr>
              <a:t> 3.26%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Canada 2.36%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1530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63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350afad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350afad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09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350afad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350afad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526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30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51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6027806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76027806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141639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1530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07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6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Droit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449500" y="4663200"/>
            <a:ext cx="6990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5" name="Google Shape;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1896" y="152400"/>
            <a:ext cx="394208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6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332">
          <p15:clr>
            <a:srgbClr val="FA7B17"/>
          </p15:clr>
        </p15:guide>
        <p15:guide id="4" orient="horz" pos="692">
          <p15:clr>
            <a:srgbClr val="FA7B17"/>
          </p15:clr>
        </p15:guide>
        <p15:guide id="5" pos="77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Gauche_Copyright">
  <p:cSld name="SECTION_HEADER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8" name="Google Shape;1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396" y="152400"/>
            <a:ext cx="394208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 rot="-5400000">
            <a:off x="-1343550" y="2414538"/>
            <a:ext cx="3386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i="0" u="none" strike="noStrike" cap="none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© ZENIKA 20</a:t>
            </a:r>
            <a:r>
              <a:rPr lang="fr" sz="800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20</a:t>
            </a:r>
            <a:endParaRPr sz="80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32">
          <p15:clr>
            <a:srgbClr val="FA7B17"/>
          </p15:clr>
        </p15:guide>
        <p15:guide id="4" orient="horz" pos="692">
          <p15:clr>
            <a:srgbClr val="FA7B17"/>
          </p15:clr>
        </p15:guide>
        <p15:guide id="5" pos="77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_Gauche">
  <p:cSld name="SECTION_HEADER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75158" y="46534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5" name="Google Shape;25;p7"/>
          <p:cNvSpPr/>
          <p:nvPr/>
        </p:nvSpPr>
        <p:spPr>
          <a:xfrm>
            <a:off x="2237100" y="4829175"/>
            <a:ext cx="46698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i="0" u="none" strike="noStrike" cap="none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© ZENIKA 20</a:t>
            </a:r>
            <a:r>
              <a:rPr lang="fr" sz="800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20</a:t>
            </a:r>
            <a:r>
              <a:rPr lang="fr" sz="800" i="0" u="none" strike="noStrike" cap="none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endParaRPr sz="80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055">
          <p15:clr>
            <a:srgbClr val="FA7B17"/>
          </p15:clr>
        </p15:guide>
        <p15:guide id="4" orient="horz" pos="332">
          <p15:clr>
            <a:srgbClr val="FA7B17"/>
          </p15:clr>
        </p15:guide>
        <p15:guide id="5" pos="779">
          <p15:clr>
            <a:srgbClr val="FA7B17"/>
          </p15:clr>
        </p15:guide>
        <p15:guide id="6" orient="horz" pos="69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_Droite">
  <p:cSld name="SECTION_HEADER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8483698" y="4663203"/>
            <a:ext cx="6603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8" name="Google Shape;28;p8"/>
          <p:cNvSpPr/>
          <p:nvPr/>
        </p:nvSpPr>
        <p:spPr>
          <a:xfrm>
            <a:off x="2237100" y="4829175"/>
            <a:ext cx="46698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i="0" u="none" strike="noStrike" cap="none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© ZENIKA 20</a:t>
            </a:r>
            <a:r>
              <a:rPr lang="fr" sz="800" dirty="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20</a:t>
            </a:r>
            <a:endParaRPr sz="80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042">
          <p15:clr>
            <a:srgbClr val="FA7B17"/>
          </p15:clr>
        </p15:guide>
        <p15:guide id="4" orient="horz" pos="332">
          <p15:clr>
            <a:srgbClr val="FA7B17"/>
          </p15:clr>
        </p15:guide>
        <p15:guide id="5" pos="779">
          <p15:clr>
            <a:srgbClr val="FA7B17"/>
          </p15:clr>
        </p15:guide>
        <p15:guide id="6" orient="horz" pos="69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"/>
          <p:cNvSpPr txBox="1"/>
          <p:nvPr/>
        </p:nvSpPr>
        <p:spPr>
          <a:xfrm>
            <a:off x="802296" y="438075"/>
            <a:ext cx="360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r>
              <a:rPr lang="fr" sz="40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40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36"/>
          <p:cNvSpPr txBox="1"/>
          <p:nvPr/>
        </p:nvSpPr>
        <p:spPr>
          <a:xfrm>
            <a:off x="1281696" y="1812676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sym typeface="Source Sans Pro"/>
              </a:rPr>
              <a:t>Organisation du projet et cycle de développement</a:t>
            </a:r>
          </a:p>
        </p:txBody>
      </p:sp>
      <p:sp>
        <p:nvSpPr>
          <p:cNvPr id="751" name="Google Shape;751;p36"/>
          <p:cNvSpPr txBox="1"/>
          <p:nvPr/>
        </p:nvSpPr>
        <p:spPr>
          <a:xfrm>
            <a:off x="1281696" y="2415636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sym typeface="Source Sans Pro"/>
              </a:rPr>
              <a:t>Les annotations </a:t>
            </a:r>
            <a:r>
              <a:rPr lang="fr-FR" sz="1200" b="1" dirty="0" err="1">
                <a:latin typeface="Montserrat"/>
                <a:sym typeface="Source Sans Pro"/>
              </a:rPr>
              <a:t>TypeScript</a:t>
            </a:r>
            <a:endParaRPr lang="fr-FR" sz="1200" b="1" dirty="0">
              <a:latin typeface="Montserrat"/>
              <a:sym typeface="Source Sans Pro"/>
            </a:endParaRPr>
          </a:p>
        </p:txBody>
      </p:sp>
      <p:sp>
        <p:nvSpPr>
          <p:cNvPr id="752" name="Google Shape;752;p36"/>
          <p:cNvSpPr txBox="1"/>
          <p:nvPr/>
        </p:nvSpPr>
        <p:spPr>
          <a:xfrm>
            <a:off x="1281696" y="3018596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sym typeface="Source Sans Pro"/>
              </a:rPr>
              <a:t>Utiliser le CLI pour créer des annotations et bien plus ! </a:t>
            </a:r>
          </a:p>
        </p:txBody>
      </p:sp>
      <p:sp>
        <p:nvSpPr>
          <p:cNvPr id="753" name="Google Shape;753;p36"/>
          <p:cNvSpPr txBox="1"/>
          <p:nvPr/>
        </p:nvSpPr>
        <p:spPr>
          <a:xfrm>
            <a:off x="1281696" y="3632707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sym typeface="Source Sans Pro"/>
              </a:rPr>
              <a:t>Roadmap v6 </a:t>
            </a:r>
          </a:p>
        </p:txBody>
      </p:sp>
      <p:sp>
        <p:nvSpPr>
          <p:cNvPr id="754" name="Google Shape;754;p36"/>
          <p:cNvSpPr txBox="1"/>
          <p:nvPr/>
        </p:nvSpPr>
        <p:spPr>
          <a:xfrm>
            <a:off x="1281696" y="4246818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latin typeface="Montserrat"/>
                <a:ea typeface="Montserrat"/>
                <a:cs typeface="Montserrat"/>
                <a:sym typeface="Montserrat"/>
              </a:rPr>
              <a:t>Questions / Réponses</a:t>
            </a: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5" name="Google Shape;755;p36"/>
          <p:cNvSpPr txBox="1"/>
          <p:nvPr/>
        </p:nvSpPr>
        <p:spPr>
          <a:xfrm>
            <a:off x="767696" y="1812676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02.</a:t>
            </a:r>
            <a:endParaRPr sz="160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6" name="Google Shape;756;p36"/>
          <p:cNvSpPr txBox="1"/>
          <p:nvPr/>
        </p:nvSpPr>
        <p:spPr>
          <a:xfrm>
            <a:off x="767696" y="2415639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03.</a:t>
            </a:r>
            <a:endParaRPr sz="160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7" name="Google Shape;757;p36"/>
          <p:cNvSpPr txBox="1"/>
          <p:nvPr/>
        </p:nvSpPr>
        <p:spPr>
          <a:xfrm>
            <a:off x="767696" y="3018599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04.</a:t>
            </a:r>
            <a:endParaRPr sz="1600" dirty="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8" name="Google Shape;758;p36"/>
          <p:cNvSpPr txBox="1"/>
          <p:nvPr/>
        </p:nvSpPr>
        <p:spPr>
          <a:xfrm>
            <a:off x="767696" y="3632710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05.</a:t>
            </a:r>
            <a:endParaRPr sz="1600" dirty="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9" name="Google Shape;759;p36"/>
          <p:cNvSpPr txBox="1"/>
          <p:nvPr/>
        </p:nvSpPr>
        <p:spPr>
          <a:xfrm>
            <a:off x="1281696" y="1254320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ea typeface="Montserrat"/>
                <a:cs typeface="Montserrat"/>
                <a:sym typeface="Montserrat"/>
              </a:rPr>
              <a:t>Présentation et genèse du projet</a:t>
            </a:r>
          </a:p>
        </p:txBody>
      </p:sp>
      <p:sp>
        <p:nvSpPr>
          <p:cNvPr id="760" name="Google Shape;760;p36"/>
          <p:cNvSpPr txBox="1"/>
          <p:nvPr/>
        </p:nvSpPr>
        <p:spPr>
          <a:xfrm>
            <a:off x="767696" y="1254320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01.</a:t>
            </a:r>
            <a:endParaRPr sz="160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1" name="Google Shape;761;p36"/>
          <p:cNvSpPr txBox="1"/>
          <p:nvPr/>
        </p:nvSpPr>
        <p:spPr>
          <a:xfrm>
            <a:off x="767696" y="4246831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06.</a:t>
            </a:r>
            <a:endParaRPr sz="1600" dirty="0">
              <a:solidFill>
                <a:srgbClr val="B5143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2" name="Google Shape;762;p36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8400B92-701F-A743-8954-835883BA233D}"/>
              </a:ext>
            </a:extLst>
          </p:cNvPr>
          <p:cNvSpPr txBox="1"/>
          <p:nvPr/>
        </p:nvSpPr>
        <p:spPr>
          <a:xfrm>
            <a:off x="5299753" y="1820003"/>
            <a:ext cx="28312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 err="1">
                <a:solidFill>
                  <a:srgbClr val="0174D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Ts</a:t>
            </a:r>
            <a:r>
              <a:rPr lang="fr-FR" sz="8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.ED</a:t>
            </a:r>
            <a:endParaRPr lang="fr-FR" sz="88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56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C772E0-247F-9F41-B314-9EA68750EA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pic>
        <p:nvPicPr>
          <p:cNvPr id="3" name="Google Shape;428;p28">
            <a:extLst>
              <a:ext uri="{FF2B5EF4-FFF2-40B4-BE49-F238E27FC236}">
                <a16:creationId xmlns:a16="http://schemas.microsoft.com/office/drawing/2014/main" id="{B187399C-5A8F-ED40-AE70-991DB0D2CB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5408" y="1806498"/>
            <a:ext cx="1026034" cy="102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29;p28">
            <a:extLst>
              <a:ext uri="{FF2B5EF4-FFF2-40B4-BE49-F238E27FC236}">
                <a16:creationId xmlns:a16="http://schemas.microsoft.com/office/drawing/2014/main" id="{B89E9353-6423-FC46-A968-583AF3D7B5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407" y="1806498"/>
            <a:ext cx="1026034" cy="10260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F7CF3-93CE-FF4C-B914-CC3C43CC6F18}"/>
              </a:ext>
            </a:extLst>
          </p:cNvPr>
          <p:cNvSpPr/>
          <p:nvPr/>
        </p:nvSpPr>
        <p:spPr>
          <a:xfrm>
            <a:off x="4571999" y="3633346"/>
            <a:ext cx="41104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HTTPS://GITHUB.COM/SPONSORS/ROMAKITA</a:t>
            </a:r>
          </a:p>
        </p:txBody>
      </p:sp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7E4DD45F-B191-A94C-95EB-C29DB81487B3}"/>
              </a:ext>
            </a:extLst>
          </p:cNvPr>
          <p:cNvSpPr txBox="1"/>
          <p:nvPr/>
        </p:nvSpPr>
        <p:spPr>
          <a:xfrm>
            <a:off x="4571999" y="437316"/>
            <a:ext cx="411042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 dirty="0">
                <a:latin typeface="Montserrat"/>
                <a:ea typeface="Montserrat"/>
                <a:cs typeface="Montserrat"/>
                <a:sym typeface="Montserrat"/>
              </a:rPr>
              <a:t>DEVENEZ SPONSOR</a:t>
            </a:r>
            <a:r>
              <a:rPr lang="fr" sz="28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22B07C-D6FE-614B-9B38-812419E53089}"/>
              </a:ext>
            </a:extLst>
          </p:cNvPr>
          <p:cNvSpPr/>
          <p:nvPr/>
        </p:nvSpPr>
        <p:spPr>
          <a:xfrm>
            <a:off x="5092973" y="4231982"/>
            <a:ext cx="3068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HTTPS://OPENCOLLECTIVE.COM/TSED</a:t>
            </a:r>
          </a:p>
        </p:txBody>
      </p:sp>
      <p:pic>
        <p:nvPicPr>
          <p:cNvPr id="9" name="Google Shape;1115;p60">
            <a:extLst>
              <a:ext uri="{FF2B5EF4-FFF2-40B4-BE49-F238E27FC236}">
                <a16:creationId xmlns:a16="http://schemas.microsoft.com/office/drawing/2014/main" id="{37964A5B-967E-8241-A0C1-D0EA0B7B90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238"/>
          <a:stretch/>
        </p:blipFill>
        <p:spPr>
          <a:xfrm>
            <a:off x="707028" y="0"/>
            <a:ext cx="33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91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62"/>
          <p:cNvPicPr preferRelativeResize="0"/>
          <p:nvPr/>
        </p:nvPicPr>
        <p:blipFill rotWithShape="1">
          <a:blip r:embed="rId3">
            <a:alphaModFix/>
          </a:blip>
          <a:srcRect l="5229" t="44260" r="9468" b="13429"/>
          <a:stretch/>
        </p:blipFill>
        <p:spPr>
          <a:xfrm>
            <a:off x="0" y="0"/>
            <a:ext cx="9144003" cy="34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2"/>
          <p:cNvSpPr txBox="1"/>
          <p:nvPr/>
        </p:nvSpPr>
        <p:spPr>
          <a:xfrm>
            <a:off x="1236450" y="1711350"/>
            <a:ext cx="774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MERCI</a:t>
            </a:r>
            <a:r>
              <a:rPr lang="fr" sz="3600" b="1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600" b="1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62"/>
          <p:cNvSpPr txBox="1"/>
          <p:nvPr/>
        </p:nvSpPr>
        <p:spPr>
          <a:xfrm>
            <a:off x="1236450" y="2284050"/>
            <a:ext cx="774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6" name="Google Shape;113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200" y="402600"/>
            <a:ext cx="57359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62"/>
          <p:cNvSpPr txBox="1">
            <a:spLocks noGrp="1"/>
          </p:cNvSpPr>
          <p:nvPr>
            <p:ph type="sldNum" idx="12"/>
          </p:nvPr>
        </p:nvSpPr>
        <p:spPr>
          <a:xfrm>
            <a:off x="8483698" y="4663203"/>
            <a:ext cx="6603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sp>
        <p:nvSpPr>
          <p:cNvPr id="15" name="Google Shape;1137;p62">
            <a:extLst>
              <a:ext uri="{FF2B5EF4-FFF2-40B4-BE49-F238E27FC236}">
                <a16:creationId xmlns:a16="http://schemas.microsoft.com/office/drawing/2014/main" id="{99BA270F-3BE2-BE47-8908-E9B5568C4AAD}"/>
              </a:ext>
            </a:extLst>
          </p:cNvPr>
          <p:cNvSpPr/>
          <p:nvPr/>
        </p:nvSpPr>
        <p:spPr>
          <a:xfrm>
            <a:off x="2928827" y="3685311"/>
            <a:ext cx="3484800" cy="10854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38;p62">
            <a:extLst>
              <a:ext uri="{FF2B5EF4-FFF2-40B4-BE49-F238E27FC236}">
                <a16:creationId xmlns:a16="http://schemas.microsoft.com/office/drawing/2014/main" id="{D5EADDC5-FCA6-B04A-8126-8DDD89B623EC}"/>
              </a:ext>
            </a:extLst>
          </p:cNvPr>
          <p:cNvSpPr txBox="1"/>
          <p:nvPr/>
        </p:nvSpPr>
        <p:spPr>
          <a:xfrm>
            <a:off x="4110235" y="3688524"/>
            <a:ext cx="2720823" cy="10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Romain </a:t>
            </a:r>
            <a:r>
              <a:rPr lang="fr-FR" sz="105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Lenzotti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900" b="1" dirty="0">
                <a:latin typeface="Montserrat"/>
                <a:ea typeface="Montserrat"/>
                <a:cs typeface="Montserrat"/>
                <a:sym typeface="Montserrat"/>
              </a:rPr>
              <a:t>Consultant / Formateur</a:t>
            </a:r>
            <a:endParaRPr sz="900" b="1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fr-FR" sz="9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900" dirty="0" err="1">
                <a:latin typeface="Montserrat"/>
                <a:ea typeface="Montserrat"/>
                <a:cs typeface="Montserrat"/>
                <a:sym typeface="Montserrat"/>
              </a:rPr>
              <a:t>romain.lenzotti</a:t>
            </a:r>
            <a:r>
              <a:rPr lang="fr" sz="9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fr" sz="9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zenika.com</a:t>
            </a:r>
            <a:endParaRPr sz="900" b="0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1141;p62">
            <a:extLst>
              <a:ext uri="{FF2B5EF4-FFF2-40B4-BE49-F238E27FC236}">
                <a16:creationId xmlns:a16="http://schemas.microsoft.com/office/drawing/2014/main" id="{C7470AF8-F356-5C43-B99C-6E37A0222320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928811" y="3680042"/>
            <a:ext cx="1080850" cy="107775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144;p62">
            <a:extLst>
              <a:ext uri="{FF2B5EF4-FFF2-40B4-BE49-F238E27FC236}">
                <a16:creationId xmlns:a16="http://schemas.microsoft.com/office/drawing/2014/main" id="{9D3314CF-E79D-B94D-A6AF-209EDAD3FD53}"/>
              </a:ext>
            </a:extLst>
          </p:cNvPr>
          <p:cNvSpPr/>
          <p:nvPr/>
        </p:nvSpPr>
        <p:spPr>
          <a:xfrm rot="-5400000" flipH="1">
            <a:off x="5847523" y="4200843"/>
            <a:ext cx="1086900" cy="45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35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/>
          <p:nvPr/>
        </p:nvSpPr>
        <p:spPr>
          <a:xfrm>
            <a:off x="7253900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9"/>
          <p:cNvSpPr/>
          <p:nvPr/>
        </p:nvSpPr>
        <p:spPr>
          <a:xfrm>
            <a:off x="3704625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 </a:t>
            </a:r>
            <a:endParaRPr dirty="0"/>
          </a:p>
        </p:txBody>
      </p:sp>
      <p:sp>
        <p:nvSpPr>
          <p:cNvPr id="785" name="Google Shape;785;p39"/>
          <p:cNvSpPr/>
          <p:nvPr/>
        </p:nvSpPr>
        <p:spPr>
          <a:xfrm>
            <a:off x="5479263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720000" y="515425"/>
            <a:ext cx="3473312" cy="61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r>
              <a:rPr lang="fr" sz="24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39"/>
          <p:cNvSpPr txBox="1"/>
          <p:nvPr/>
        </p:nvSpPr>
        <p:spPr>
          <a:xfrm>
            <a:off x="3916275" y="1726771"/>
            <a:ext cx="1087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40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39"/>
          <p:cNvSpPr txBox="1"/>
          <p:nvPr/>
        </p:nvSpPr>
        <p:spPr>
          <a:xfrm>
            <a:off x="3773274" y="2520792"/>
            <a:ext cx="14010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ANS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1" name="Google Shape;791;p39"/>
          <p:cNvSpPr txBox="1"/>
          <p:nvPr/>
        </p:nvSpPr>
        <p:spPr>
          <a:xfrm>
            <a:off x="5690900" y="1726776"/>
            <a:ext cx="1087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9+</a:t>
            </a:r>
            <a:endParaRPr sz="40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5477338" y="2441742"/>
            <a:ext cx="15105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TECHNOS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8" name="Google Shape;798;p39"/>
          <p:cNvSpPr txBox="1"/>
          <p:nvPr/>
        </p:nvSpPr>
        <p:spPr>
          <a:xfrm>
            <a:off x="7250051" y="2441742"/>
            <a:ext cx="15105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44 </a:t>
            </a:r>
            <a:r>
              <a:rPr lang="fr-FR" sz="11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CONTRIBUTEURS</a:t>
            </a:r>
            <a:endParaRPr lang="fr-FR"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1" name="Google Shape;801;p39"/>
          <p:cNvSpPr txBox="1"/>
          <p:nvPr/>
        </p:nvSpPr>
        <p:spPr>
          <a:xfrm>
            <a:off x="7477488" y="1726776"/>
            <a:ext cx="1087200" cy="33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40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3704625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9"/>
          <p:cNvSpPr/>
          <p:nvPr/>
        </p:nvSpPr>
        <p:spPr>
          <a:xfrm>
            <a:off x="5479263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9"/>
          <p:cNvSpPr/>
          <p:nvPr/>
        </p:nvSpPr>
        <p:spPr>
          <a:xfrm>
            <a:off x="7253913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797;p39">
            <a:extLst>
              <a:ext uri="{FF2B5EF4-FFF2-40B4-BE49-F238E27FC236}">
                <a16:creationId xmlns:a16="http://schemas.microsoft.com/office/drawing/2014/main" id="{27346C2C-D3A8-0C40-9A59-40495C64F12B}"/>
              </a:ext>
            </a:extLst>
          </p:cNvPr>
          <p:cNvSpPr txBox="1"/>
          <p:nvPr/>
        </p:nvSpPr>
        <p:spPr>
          <a:xfrm>
            <a:off x="719999" y="1254034"/>
            <a:ext cx="2820600" cy="293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Le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framework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Ts.ED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est un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framework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backend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Node.js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écrit en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TypeScript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et utilise les annotations pour déclarer des routes,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controleurs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services, etc…</a:t>
            </a: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PHILOSOPHIE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Inspiré de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Spring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et d’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Angular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. Fournit classes et décorateurs afin de simplifier le développement d’applications côté serveur.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FEATURES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Model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DI – 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Provider, Controller, </a:t>
            </a:r>
            <a:r>
              <a:rPr lang="fr-FR" sz="1050" dirty="0" err="1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Interceptors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etc…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Routing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Middlewares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Pipes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Authentication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Hooks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8" name="Google Shape;793;p39">
            <a:extLst>
              <a:ext uri="{FF2B5EF4-FFF2-40B4-BE49-F238E27FC236}">
                <a16:creationId xmlns:a16="http://schemas.microsoft.com/office/drawing/2014/main" id="{CB86B2A8-C679-EA4F-A96F-F847D5EE12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025" y="118788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790;p39">
            <a:extLst>
              <a:ext uri="{FF2B5EF4-FFF2-40B4-BE49-F238E27FC236}">
                <a16:creationId xmlns:a16="http://schemas.microsoft.com/office/drawing/2014/main" id="{6B0DB5F1-CC05-8746-89FE-B16D59C13D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4821"/>
          <a:stretch/>
        </p:blipFill>
        <p:spPr>
          <a:xfrm>
            <a:off x="5966037" y="1102820"/>
            <a:ext cx="533101" cy="4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799;p39">
            <a:extLst>
              <a:ext uri="{FF2B5EF4-FFF2-40B4-BE49-F238E27FC236}">
                <a16:creationId xmlns:a16="http://schemas.microsoft.com/office/drawing/2014/main" id="{A6C90C9D-BC5B-7547-B253-5D5BBBF8396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4051" y="1168010"/>
            <a:ext cx="454100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95;p39">
            <a:extLst>
              <a:ext uri="{FF2B5EF4-FFF2-40B4-BE49-F238E27FC236}">
                <a16:creationId xmlns:a16="http://schemas.microsoft.com/office/drawing/2014/main" id="{7D3DBAB1-27F9-BE4A-956F-CC9090262828}"/>
              </a:ext>
            </a:extLst>
          </p:cNvPr>
          <p:cNvSpPr txBox="1"/>
          <p:nvPr/>
        </p:nvSpPr>
        <p:spPr>
          <a:xfrm>
            <a:off x="3704612" y="2914960"/>
            <a:ext cx="15105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De développement,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commits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, releases, support,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features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 et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fix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>
                <a:latin typeface="Source Sans Pro Light"/>
                <a:cs typeface="Source Sans Pro Light"/>
                <a:sym typeface="Source Sans Pro"/>
              </a:rPr>
              <a:t>OPEN SOURCE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sp>
        <p:nvSpPr>
          <p:cNvPr id="33" name="Google Shape;794;p39">
            <a:extLst>
              <a:ext uri="{FF2B5EF4-FFF2-40B4-BE49-F238E27FC236}">
                <a16:creationId xmlns:a16="http://schemas.microsoft.com/office/drawing/2014/main" id="{6E875C40-8C62-3A42-98B4-99313553B278}"/>
              </a:ext>
            </a:extLst>
          </p:cNvPr>
          <p:cNvSpPr txBox="1"/>
          <p:nvPr/>
        </p:nvSpPr>
        <p:spPr>
          <a:xfrm>
            <a:off x="5553777" y="2930706"/>
            <a:ext cx="1357162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TypeScript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Node.js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Express,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JsonSchema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Swagger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endParaRPr lang="fr-FR" sz="11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SocketIO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Mongoose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TypeORM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GraphQL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 err="1">
                <a:latin typeface="Source Sans Pro Light"/>
                <a:ea typeface="Source Sans Pro"/>
                <a:cs typeface="Source Sans Pro Light"/>
                <a:sym typeface="Source Sans Pro Light"/>
              </a:rPr>
              <a:t>Passport.js</a:t>
            </a:r>
            <a:endParaRPr lang="fr-FR" sz="9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" name="Google Shape;798;p39">
            <a:extLst>
              <a:ext uri="{FF2B5EF4-FFF2-40B4-BE49-F238E27FC236}">
                <a16:creationId xmlns:a16="http://schemas.microsoft.com/office/drawing/2014/main" id="{849F9B0C-8B32-2344-8BAC-E2DD5A380489}"/>
              </a:ext>
            </a:extLst>
          </p:cNvPr>
          <p:cNvSpPr txBox="1"/>
          <p:nvPr/>
        </p:nvSpPr>
        <p:spPr>
          <a:xfrm>
            <a:off x="7328415" y="345460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482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Releases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798;p39">
            <a:extLst>
              <a:ext uri="{FF2B5EF4-FFF2-40B4-BE49-F238E27FC236}">
                <a16:creationId xmlns:a16="http://schemas.microsoft.com/office/drawing/2014/main" id="{957C815C-0CF5-5646-BD12-DB584F19618B}"/>
              </a:ext>
            </a:extLst>
          </p:cNvPr>
          <p:cNvSpPr txBox="1"/>
          <p:nvPr/>
        </p:nvSpPr>
        <p:spPr>
          <a:xfrm>
            <a:off x="7328415" y="408060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/>
              <a:t>~8000</a:t>
            </a:r>
            <a:endParaRPr lang="fr"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W</a:t>
            </a:r>
            <a:r>
              <a:rPr lang="fr" sz="12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eekly</a:t>
            </a: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fr" sz="12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downloads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" name="Google Shape;798;p39">
            <a:extLst>
              <a:ext uri="{FF2B5EF4-FFF2-40B4-BE49-F238E27FC236}">
                <a16:creationId xmlns:a16="http://schemas.microsoft.com/office/drawing/2014/main" id="{E19BA222-D191-BA49-84FB-25F1AF53A701}"/>
              </a:ext>
            </a:extLst>
          </p:cNvPr>
          <p:cNvSpPr txBox="1"/>
          <p:nvPr/>
        </p:nvSpPr>
        <p:spPr>
          <a:xfrm>
            <a:off x="7347675" y="294651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8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Donateurs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99722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0A4F94E-1785-8A41-BE47-7CC3C4AC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71" y="250437"/>
            <a:ext cx="7257338" cy="464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6"/>
          <p:cNvSpPr txBox="1">
            <a:spLocks noGrp="1"/>
          </p:cNvSpPr>
          <p:nvPr>
            <p:ph type="sldNum" idx="12"/>
          </p:nvPr>
        </p:nvSpPr>
        <p:spPr>
          <a:xfrm>
            <a:off x="8449500" y="4663200"/>
            <a:ext cx="6990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Montserrat Light"/>
                <a:ea typeface="Montserrat Light"/>
                <a:cs typeface="Montserrat Light"/>
                <a:sym typeface="Montserrat Light"/>
              </a:rPr>
              <a:t>4</a:t>
            </a:fld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5" name="Google Shape;1065;p56"/>
          <p:cNvSpPr txBox="1"/>
          <p:nvPr/>
        </p:nvSpPr>
        <p:spPr>
          <a:xfrm>
            <a:off x="734875" y="526525"/>
            <a:ext cx="637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ORGANISATION DU PROJET ET </a:t>
            </a:r>
          </a:p>
          <a:p>
            <a:r>
              <a:rPr lang="fr-F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CYCLE DE DÉVELOPPEMENT</a:t>
            </a:r>
            <a:r>
              <a:rPr lang="fr" sz="28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66" name="Google Shape;1066;p56"/>
          <p:cNvGrpSpPr/>
          <p:nvPr/>
        </p:nvGrpSpPr>
        <p:grpSpPr>
          <a:xfrm>
            <a:off x="166225" y="2434856"/>
            <a:ext cx="309600" cy="2489519"/>
            <a:chOff x="166225" y="2434856"/>
            <a:chExt cx="309600" cy="2489519"/>
          </a:xfrm>
        </p:grpSpPr>
        <p:sp>
          <p:nvSpPr>
            <p:cNvPr id="1067" name="Google Shape;1067;p56"/>
            <p:cNvSpPr txBox="1"/>
            <p:nvPr/>
          </p:nvSpPr>
          <p:spPr>
            <a:xfrm rot="16200000">
              <a:off x="-576335" y="3177416"/>
              <a:ext cx="1794719" cy="3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" sz="1000" dirty="0">
                  <a:solidFill>
                    <a:srgbClr val="B5143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LE </a:t>
              </a:r>
              <a:r>
                <a:rPr lang="fr-FR" sz="1000" dirty="0">
                  <a:solidFill>
                    <a:srgbClr val="B5143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DÉVELOPPEMENT</a:t>
              </a:r>
              <a:endParaRPr sz="1000" dirty="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1068" name="Google Shape;1068;p56"/>
            <p:cNvCxnSpPr>
              <a:cxnSpLocks/>
              <a:stCxn id="1067" idx="1"/>
            </p:cNvCxnSpPr>
            <p:nvPr/>
          </p:nvCxnSpPr>
          <p:spPr>
            <a:xfrm>
              <a:off x="321025" y="4229576"/>
              <a:ext cx="0" cy="694799"/>
            </a:xfrm>
            <a:prstGeom prst="straightConnector1">
              <a:avLst/>
            </a:prstGeom>
            <a:noFill/>
            <a:ln w="9525" cap="flat" cmpd="sng">
              <a:solidFill>
                <a:srgbClr val="B5143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C2BAC6-6BB7-2248-AAD3-77909A0A781A}"/>
              </a:ext>
            </a:extLst>
          </p:cNvPr>
          <p:cNvCxnSpPr>
            <a:cxnSpLocks/>
          </p:cNvCxnSpPr>
          <p:nvPr/>
        </p:nvCxnSpPr>
        <p:spPr>
          <a:xfrm>
            <a:off x="4165775" y="2446428"/>
            <a:ext cx="4519062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B34F63F3-8350-D64A-AC34-0C38CD08478E}"/>
              </a:ext>
            </a:extLst>
          </p:cNvPr>
          <p:cNvSpPr/>
          <p:nvPr/>
        </p:nvSpPr>
        <p:spPr>
          <a:xfrm>
            <a:off x="4096937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36D46E9-109B-8B40-965D-00F5DAF44EE7}"/>
              </a:ext>
            </a:extLst>
          </p:cNvPr>
          <p:cNvSpPr txBox="1"/>
          <p:nvPr/>
        </p:nvSpPr>
        <p:spPr>
          <a:xfrm>
            <a:off x="3757158" y="2600865"/>
            <a:ext cx="803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Juin 2016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68B767-62B9-4145-B43E-617B86BDDBBD}"/>
              </a:ext>
            </a:extLst>
          </p:cNvPr>
          <p:cNvSpPr txBox="1"/>
          <p:nvPr/>
        </p:nvSpPr>
        <p:spPr>
          <a:xfrm>
            <a:off x="3991170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v0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5F923F7-2656-F34C-86B7-67B44C0E5736}"/>
              </a:ext>
            </a:extLst>
          </p:cNvPr>
          <p:cNvSpPr/>
          <p:nvPr/>
        </p:nvSpPr>
        <p:spPr>
          <a:xfrm>
            <a:off x="4915659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A3BBACA-EC45-7946-ABEF-734E3095C5E5}"/>
              </a:ext>
            </a:extLst>
          </p:cNvPr>
          <p:cNvSpPr txBox="1"/>
          <p:nvPr/>
        </p:nvSpPr>
        <p:spPr>
          <a:xfrm>
            <a:off x="4604379" y="2595784"/>
            <a:ext cx="76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 2016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8F82C1-64EF-0240-833B-B13C469D4C7B}"/>
              </a:ext>
            </a:extLst>
          </p:cNvPr>
          <p:cNvSpPr txBox="1"/>
          <p:nvPr/>
        </p:nvSpPr>
        <p:spPr>
          <a:xfrm>
            <a:off x="4800748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v1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A9E015E-ACF1-654F-8049-57D4F31048D7}"/>
              </a:ext>
            </a:extLst>
          </p:cNvPr>
          <p:cNvSpPr/>
          <p:nvPr/>
        </p:nvSpPr>
        <p:spPr>
          <a:xfrm>
            <a:off x="5726150" y="2374567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B34409B-7777-8B40-A038-57D0BC6E335F}"/>
              </a:ext>
            </a:extLst>
          </p:cNvPr>
          <p:cNvSpPr txBox="1"/>
          <p:nvPr/>
        </p:nvSpPr>
        <p:spPr>
          <a:xfrm>
            <a:off x="5414870" y="2595784"/>
            <a:ext cx="824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Août 2017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6EA65C5-B0A0-0745-AFAF-F58C4112BA63}"/>
              </a:ext>
            </a:extLst>
          </p:cNvPr>
          <p:cNvSpPr txBox="1"/>
          <p:nvPr/>
        </p:nvSpPr>
        <p:spPr>
          <a:xfrm>
            <a:off x="5611239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v2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E89AE4B-89B9-5940-A3C0-9154EBD43B8C}"/>
              </a:ext>
            </a:extLst>
          </p:cNvPr>
          <p:cNvSpPr/>
          <p:nvPr/>
        </p:nvSpPr>
        <p:spPr>
          <a:xfrm>
            <a:off x="6523001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ECB190A-092D-BB41-AB60-9C3BA6C765CC}"/>
              </a:ext>
            </a:extLst>
          </p:cNvPr>
          <p:cNvSpPr txBox="1"/>
          <p:nvPr/>
        </p:nvSpPr>
        <p:spPr>
          <a:xfrm>
            <a:off x="6211721" y="2595784"/>
            <a:ext cx="764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Déc 2017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CE73435-D388-0B45-A887-C33BFF6FE681}"/>
              </a:ext>
            </a:extLst>
          </p:cNvPr>
          <p:cNvSpPr txBox="1"/>
          <p:nvPr/>
        </p:nvSpPr>
        <p:spPr>
          <a:xfrm>
            <a:off x="6408090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v3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D7F56F9-1E36-654A-B4E3-4AED93E1E39B}"/>
              </a:ext>
            </a:extLst>
          </p:cNvPr>
          <p:cNvSpPr/>
          <p:nvPr/>
        </p:nvSpPr>
        <p:spPr>
          <a:xfrm>
            <a:off x="7381986" y="2371102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509ACF6-EF9B-5548-A12A-B64B8F6A90CD}"/>
              </a:ext>
            </a:extLst>
          </p:cNvPr>
          <p:cNvSpPr txBox="1"/>
          <p:nvPr/>
        </p:nvSpPr>
        <p:spPr>
          <a:xfrm>
            <a:off x="7070706" y="2592319"/>
            <a:ext cx="747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Fév</a:t>
            </a:r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2018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A43B9C7-1B2D-4E4A-A201-CF9D929CADDA}"/>
              </a:ext>
            </a:extLst>
          </p:cNvPr>
          <p:cNvSpPr txBox="1"/>
          <p:nvPr/>
        </p:nvSpPr>
        <p:spPr>
          <a:xfrm>
            <a:off x="7267075" y="1986107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v4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BC9B132-A35E-8548-80CA-2115D9B5E933}"/>
              </a:ext>
            </a:extLst>
          </p:cNvPr>
          <p:cNvSpPr/>
          <p:nvPr/>
        </p:nvSpPr>
        <p:spPr>
          <a:xfrm>
            <a:off x="8231164" y="2374567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BB5E88C-FF8E-1748-9016-9E8AA8D0BBC3}"/>
              </a:ext>
            </a:extLst>
          </p:cNvPr>
          <p:cNvSpPr txBox="1"/>
          <p:nvPr/>
        </p:nvSpPr>
        <p:spPr>
          <a:xfrm>
            <a:off x="7919884" y="2595784"/>
            <a:ext cx="764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Déc 2018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8F0FD91-0358-0C4A-AEE4-D1AC81A648C5}"/>
              </a:ext>
            </a:extLst>
          </p:cNvPr>
          <p:cNvSpPr txBox="1"/>
          <p:nvPr/>
        </p:nvSpPr>
        <p:spPr>
          <a:xfrm>
            <a:off x="8116253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v5</a:t>
            </a:r>
          </a:p>
        </p:txBody>
      </p:sp>
      <p:sp>
        <p:nvSpPr>
          <p:cNvPr id="50" name="Google Shape;1101;p59">
            <a:extLst>
              <a:ext uri="{FF2B5EF4-FFF2-40B4-BE49-F238E27FC236}">
                <a16:creationId xmlns:a16="http://schemas.microsoft.com/office/drawing/2014/main" id="{1465AEEC-4AE8-8649-BD09-79B377828BB7}"/>
              </a:ext>
            </a:extLst>
          </p:cNvPr>
          <p:cNvSpPr txBox="1"/>
          <p:nvPr/>
        </p:nvSpPr>
        <p:spPr>
          <a:xfrm>
            <a:off x="720000" y="1367375"/>
            <a:ext cx="3009103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CONVENTIONS</a:t>
            </a:r>
          </a:p>
          <a:p>
            <a:pPr>
              <a:buClr>
                <a:schemeClr val="dk1"/>
              </a:buClr>
              <a:buSzPts val="1100"/>
            </a:pPr>
            <a:endParaRPr lang="fr-FR" sz="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Pas de cycle de release précis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Breaking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change ==  major version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Couverture de test élevée pour limiter les impacts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Documenter au maximum les concepts sur le site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endParaRPr lang="fr-FR" sz="10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OUTILLAGE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Yarn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workspace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Lerna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pour la gestion du projet en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monorepository</a:t>
            </a: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Gestion des versions avec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semantic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-release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Déploiement automatisé avec Travis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Utilisation de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Vuepress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pour la documentation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7CCBE20-B5BC-C34E-902D-69130AA7DE09}"/>
              </a:ext>
            </a:extLst>
          </p:cNvPr>
          <p:cNvSpPr txBox="1"/>
          <p:nvPr/>
        </p:nvSpPr>
        <p:spPr>
          <a:xfrm>
            <a:off x="1475775" y="4201680"/>
            <a:ext cx="6503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besoin </a:t>
            </a:r>
            <a:r>
              <a:rPr lang="fr-FR" dirty="0">
                <a:solidFill>
                  <a:srgbClr val="C00000"/>
                </a:solidFill>
              </a:rPr>
              <a:t>&gt;</a:t>
            </a:r>
            <a:r>
              <a:rPr lang="fr-FR" dirty="0"/>
              <a:t> Discussions </a:t>
            </a:r>
            <a:r>
              <a:rPr lang="fr-FR" dirty="0">
                <a:solidFill>
                  <a:srgbClr val="C00000"/>
                </a:solidFill>
              </a:rPr>
              <a:t>&gt;</a:t>
            </a:r>
            <a:r>
              <a:rPr lang="fr-FR" dirty="0"/>
              <a:t> Développement et tests </a:t>
            </a:r>
            <a:r>
              <a:rPr lang="fr-FR" dirty="0">
                <a:solidFill>
                  <a:srgbClr val="C00000"/>
                </a:solidFill>
              </a:rPr>
              <a:t>&gt;</a:t>
            </a:r>
            <a:r>
              <a:rPr lang="fr-FR" dirty="0"/>
              <a:t> Documentation </a:t>
            </a:r>
            <a:r>
              <a:rPr lang="fr-FR" dirty="0">
                <a:solidFill>
                  <a:srgbClr val="C00000"/>
                </a:solidFill>
              </a:rPr>
              <a:t>&gt;</a:t>
            </a:r>
            <a:r>
              <a:rPr lang="fr-FR" dirty="0"/>
              <a:t> Release</a:t>
            </a:r>
          </a:p>
        </p:txBody>
      </p:sp>
    </p:spTree>
    <p:extLst>
      <p:ext uri="{BB962C8B-B14F-4D97-AF65-F5344CB8AC3E}">
        <p14:creationId xmlns:p14="http://schemas.microsoft.com/office/powerpoint/2010/main" val="263075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6"/>
          <p:cNvSpPr txBox="1">
            <a:spLocks noGrp="1"/>
          </p:cNvSpPr>
          <p:nvPr>
            <p:ph type="sldNum" idx="12"/>
          </p:nvPr>
        </p:nvSpPr>
        <p:spPr>
          <a:xfrm>
            <a:off x="8449500" y="4663200"/>
            <a:ext cx="6990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Montserrat Light"/>
                <a:ea typeface="Montserrat Light"/>
                <a:cs typeface="Montserrat Light"/>
                <a:sym typeface="Montserrat Light"/>
              </a:rPr>
              <a:t>5</a:t>
            </a:fld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5" name="Google Shape;1065;p56"/>
          <p:cNvSpPr txBox="1"/>
          <p:nvPr/>
        </p:nvSpPr>
        <p:spPr>
          <a:xfrm>
            <a:off x="734875" y="526525"/>
            <a:ext cx="637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LES DÉCORATEURS</a:t>
            </a:r>
            <a:r>
              <a:rPr lang="fr" sz="28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66" name="Google Shape;1066;p56"/>
          <p:cNvGrpSpPr/>
          <p:nvPr/>
        </p:nvGrpSpPr>
        <p:grpSpPr>
          <a:xfrm>
            <a:off x="166225" y="2434856"/>
            <a:ext cx="309600" cy="2489519"/>
            <a:chOff x="166225" y="2434856"/>
            <a:chExt cx="309600" cy="2489519"/>
          </a:xfrm>
        </p:grpSpPr>
        <p:sp>
          <p:nvSpPr>
            <p:cNvPr id="1067" name="Google Shape;1067;p56"/>
            <p:cNvSpPr txBox="1"/>
            <p:nvPr/>
          </p:nvSpPr>
          <p:spPr>
            <a:xfrm rot="16200000">
              <a:off x="-576335" y="3177416"/>
              <a:ext cx="1794719" cy="3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sz="1000" dirty="0">
                  <a:solidFill>
                    <a:srgbClr val="B5143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LE PRINCIPE</a:t>
              </a:r>
              <a:endParaRPr sz="1000" dirty="0">
                <a:solidFill>
                  <a:srgbClr val="B5143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1068" name="Google Shape;1068;p56"/>
            <p:cNvCxnSpPr>
              <a:cxnSpLocks/>
              <a:stCxn id="1067" idx="1"/>
            </p:cNvCxnSpPr>
            <p:nvPr/>
          </p:nvCxnSpPr>
          <p:spPr>
            <a:xfrm>
              <a:off x="321025" y="4229576"/>
              <a:ext cx="0" cy="694799"/>
            </a:xfrm>
            <a:prstGeom prst="straightConnector1">
              <a:avLst/>
            </a:prstGeom>
            <a:noFill/>
            <a:ln w="9525" cap="flat" cmpd="sng">
              <a:solidFill>
                <a:srgbClr val="B5143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1101;p59">
            <a:extLst>
              <a:ext uri="{FF2B5EF4-FFF2-40B4-BE49-F238E27FC236}">
                <a16:creationId xmlns:a16="http://schemas.microsoft.com/office/drawing/2014/main" id="{1D89915F-8484-4145-9E0F-AEF87DE150E7}"/>
              </a:ext>
            </a:extLst>
          </p:cNvPr>
          <p:cNvSpPr txBox="1"/>
          <p:nvPr/>
        </p:nvSpPr>
        <p:spPr>
          <a:xfrm>
            <a:off x="720000" y="1367375"/>
            <a:ext cx="3009103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Standard proposé par </a:t>
            </a:r>
            <a:r>
              <a:rPr lang="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Yehuda</a:t>
            </a: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Katz.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Processus de normalisation Stage 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github.com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/tc39/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proposal-decorators</a:t>
            </a: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PRINCIPES</a:t>
            </a:r>
          </a:p>
          <a:p>
            <a:pPr>
              <a:buClr>
                <a:schemeClr val="dk1"/>
              </a:buClr>
              <a:buSzPts val="1100"/>
            </a:pPr>
            <a:endParaRPr lang="fr-FR" sz="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Ajouter des métadonnées à une classe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Modifier des classes, méthodes, propriétés ou paramètres</a:t>
            </a:r>
          </a:p>
          <a:p>
            <a:pPr lvl="1">
              <a:buClr>
                <a:schemeClr val="dk1"/>
              </a:buClr>
              <a:buSzPts val="1100"/>
            </a:pP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Source Sans Pro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fr-FR" sz="1050" b="1" dirty="0">
                <a:latin typeface="Montserrat"/>
                <a:ea typeface="Montserrat"/>
                <a:cs typeface="Montserrat"/>
                <a:sym typeface="Montserrat"/>
              </a:rPr>
              <a:t>LES TYPES</a:t>
            </a: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sym typeface="Source Sans Pro"/>
              </a:rPr>
              <a:t> 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ClassDecorator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MethodDecorator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PropertyDecorator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ParamDecorator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07CE0BE-5611-5545-BA96-BCB30318480F}"/>
              </a:ext>
            </a:extLst>
          </p:cNvPr>
          <p:cNvSpPr txBox="1"/>
          <p:nvPr/>
        </p:nvSpPr>
        <p:spPr>
          <a:xfrm>
            <a:off x="4461864" y="1230154"/>
            <a:ext cx="42697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@log</a:t>
            </a:r>
          </a:p>
          <a:p>
            <a:r>
              <a:rPr lang="fr-FR" sz="11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Person {</a:t>
            </a:r>
          </a:p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version </a:t>
            </a:r>
            <a:r>
              <a:rPr lang="fr-FR" sz="11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ECMAScript</a:t>
            </a:r>
            <a:endParaRPr lang="fr-FR" sz="1100" dirty="0">
              <a:solidFill>
                <a:schemeClr val="bg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decorator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@log {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1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@wrap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(f =&gt; {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f.name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wrappred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(...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fr-FR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.log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fr-FR" sz="11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${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args.join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)}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fr-FR" sz="11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, ...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fr-FR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.log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ending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fr-FR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wrapped</a:t>
            </a:r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  })</a:t>
            </a:r>
          </a:p>
          <a:p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373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3788797" y="594736"/>
            <a:ext cx="2820600" cy="75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@TSED/CLI</a:t>
            </a:r>
            <a:r>
              <a:rPr lang="fr" sz="2800" b="1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604175E-FE4A-2C4E-9DD5-2EB737761F45}"/>
              </a:ext>
            </a:extLst>
          </p:cNvPr>
          <p:cNvGrpSpPr/>
          <p:nvPr/>
        </p:nvGrpSpPr>
        <p:grpSpPr>
          <a:xfrm>
            <a:off x="3870959" y="1477148"/>
            <a:ext cx="2386155" cy="2980187"/>
            <a:chOff x="3704625" y="968969"/>
            <a:chExt cx="1510500" cy="3713400"/>
          </a:xfrm>
          <a:effectLst>
            <a:outerShdw blurRad="139700" dist="635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784" name="Google Shape;784;p39"/>
            <p:cNvSpPr/>
            <p:nvPr/>
          </p:nvSpPr>
          <p:spPr>
            <a:xfrm>
              <a:off x="3704625" y="968969"/>
              <a:ext cx="1510500" cy="371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/>
                <a:t> </a:t>
              </a:r>
              <a:endParaRPr dirty="0"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704625" y="978971"/>
              <a:ext cx="1510500" cy="375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797;p39">
            <a:extLst>
              <a:ext uri="{FF2B5EF4-FFF2-40B4-BE49-F238E27FC236}">
                <a16:creationId xmlns:a16="http://schemas.microsoft.com/office/drawing/2014/main" id="{05411D34-382F-8D4D-BC34-3CC9F9A58811}"/>
              </a:ext>
            </a:extLst>
          </p:cNvPr>
          <p:cNvSpPr txBox="1"/>
          <p:nvPr/>
        </p:nvSpPr>
        <p:spPr>
          <a:xfrm>
            <a:off x="3881715" y="2302639"/>
            <a:ext cx="2375399" cy="175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GÉNÉRATION D’UN PROJET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Choix des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features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DATABASE: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TypeORM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Mongoose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GraphQL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Passport.js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Socket.io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Swagger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Testing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Jest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Mocha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Linter: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Eslint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TsLint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Prettier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BF5267-0829-884E-8CB3-DF1A7B691B77}"/>
              </a:ext>
            </a:extLst>
          </p:cNvPr>
          <p:cNvSpPr txBox="1"/>
          <p:nvPr/>
        </p:nvSpPr>
        <p:spPr>
          <a:xfrm>
            <a:off x="3881715" y="1779419"/>
            <a:ext cx="2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C00000"/>
                </a:solidFill>
                <a:latin typeface="Montserrat"/>
                <a:sym typeface="Source Sans Pro Light"/>
              </a:rPr>
              <a:t>tsed</a:t>
            </a:r>
            <a:r>
              <a:rPr lang="fr-FR" b="1" dirty="0">
                <a:solidFill>
                  <a:srgbClr val="C00000"/>
                </a:solidFill>
                <a:latin typeface="Montserrat"/>
                <a:sym typeface="Source Sans Pro Light"/>
              </a:rPr>
              <a:t> </a:t>
            </a:r>
            <a:r>
              <a:rPr lang="fr-FR" b="1" dirty="0" err="1">
                <a:solidFill>
                  <a:srgbClr val="C00000"/>
                </a:solidFill>
                <a:latin typeface="Montserrat"/>
                <a:sym typeface="Source Sans Pro Light"/>
              </a:rPr>
              <a:t>init</a:t>
            </a:r>
            <a:r>
              <a:rPr lang="fr-FR" b="1" dirty="0">
                <a:solidFill>
                  <a:srgbClr val="C00000"/>
                </a:solidFill>
                <a:latin typeface="Montserrat"/>
                <a:sym typeface="Source Sans Pro Light"/>
              </a:rPr>
              <a:t> .</a:t>
            </a:r>
          </a:p>
          <a:p>
            <a:pPr algn="ctr"/>
            <a:endParaRPr lang="fr-FR" dirty="0">
              <a:solidFill>
                <a:srgbClr val="0174D9"/>
              </a:solidFill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606784F5-A791-DB4B-B3E3-76AA61377529}"/>
              </a:ext>
            </a:extLst>
          </p:cNvPr>
          <p:cNvGrpSpPr/>
          <p:nvPr/>
        </p:nvGrpSpPr>
        <p:grpSpPr>
          <a:xfrm>
            <a:off x="6504749" y="1477149"/>
            <a:ext cx="2375400" cy="2980186"/>
            <a:chOff x="3704625" y="968969"/>
            <a:chExt cx="1510500" cy="3713400"/>
          </a:xfrm>
          <a:effectLst>
            <a:outerShdw blurRad="139700" dist="635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45" name="Google Shape;784;p39">
              <a:extLst>
                <a:ext uri="{FF2B5EF4-FFF2-40B4-BE49-F238E27FC236}">
                  <a16:creationId xmlns:a16="http://schemas.microsoft.com/office/drawing/2014/main" id="{3A9ED978-ECB7-E943-BE8B-D4F82188F5A4}"/>
                </a:ext>
              </a:extLst>
            </p:cNvPr>
            <p:cNvSpPr/>
            <p:nvPr/>
          </p:nvSpPr>
          <p:spPr>
            <a:xfrm>
              <a:off x="3704625" y="968969"/>
              <a:ext cx="1510500" cy="371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/>
                <a:t> </a:t>
              </a:r>
              <a:endParaRPr dirty="0"/>
            </a:p>
          </p:txBody>
        </p:sp>
        <p:sp>
          <p:nvSpPr>
            <p:cNvPr id="46" name="Google Shape;802;p39">
              <a:extLst>
                <a:ext uri="{FF2B5EF4-FFF2-40B4-BE49-F238E27FC236}">
                  <a16:creationId xmlns:a16="http://schemas.microsoft.com/office/drawing/2014/main" id="{B22F04DD-8070-9842-92A9-7A6694F5C506}"/>
                </a:ext>
              </a:extLst>
            </p:cNvPr>
            <p:cNvSpPr/>
            <p:nvPr/>
          </p:nvSpPr>
          <p:spPr>
            <a:xfrm>
              <a:off x="3704625" y="978971"/>
              <a:ext cx="1510500" cy="375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797;p39">
            <a:extLst>
              <a:ext uri="{FF2B5EF4-FFF2-40B4-BE49-F238E27FC236}">
                <a16:creationId xmlns:a16="http://schemas.microsoft.com/office/drawing/2014/main" id="{612A9987-9FED-C448-AAE0-5324A03257ED}"/>
              </a:ext>
            </a:extLst>
          </p:cNvPr>
          <p:cNvSpPr txBox="1"/>
          <p:nvPr/>
        </p:nvSpPr>
        <p:spPr>
          <a:xfrm>
            <a:off x="6504748" y="2302639"/>
            <a:ext cx="2375399" cy="175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GÉNÉRATION D’UN FICHIER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Choix du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template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Provider, Controller, Pipes, …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 Class, Method, …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Ts.ED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Server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2CF864D-777A-094E-AD6C-FE0BD27AF924}"/>
              </a:ext>
            </a:extLst>
          </p:cNvPr>
          <p:cNvSpPr txBox="1"/>
          <p:nvPr/>
        </p:nvSpPr>
        <p:spPr>
          <a:xfrm>
            <a:off x="6504748" y="1779419"/>
            <a:ext cx="2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C00000"/>
                </a:solidFill>
                <a:latin typeface="Montserrat"/>
                <a:sym typeface="Source Sans Pro Light"/>
              </a:rPr>
              <a:t>tsed</a:t>
            </a:r>
            <a:r>
              <a:rPr lang="fr-FR" b="1" dirty="0">
                <a:solidFill>
                  <a:srgbClr val="C00000"/>
                </a:solidFill>
                <a:latin typeface="Montserrat"/>
                <a:sym typeface="Source Sans Pro Light"/>
              </a:rPr>
              <a:t> </a:t>
            </a:r>
            <a:r>
              <a:rPr lang="fr-FR" b="1" dirty="0" err="1">
                <a:solidFill>
                  <a:srgbClr val="C00000"/>
                </a:solidFill>
                <a:latin typeface="Montserrat"/>
                <a:sym typeface="Source Sans Pro Light"/>
              </a:rPr>
              <a:t>generate</a:t>
            </a:r>
            <a:endParaRPr lang="fr-FR" b="1" dirty="0">
              <a:solidFill>
                <a:srgbClr val="C00000"/>
              </a:solidFill>
              <a:latin typeface="Montserrat"/>
              <a:sym typeface="Source Sans Pro Light"/>
            </a:endParaRPr>
          </a:p>
          <a:p>
            <a:pPr algn="ctr"/>
            <a:endParaRPr lang="fr-FR" dirty="0">
              <a:solidFill>
                <a:srgbClr val="0174D9"/>
              </a:solidFill>
            </a:endParaRPr>
          </a:p>
        </p:txBody>
      </p:sp>
      <p:pic>
        <p:nvPicPr>
          <p:cNvPr id="15" name="Image 14" descr="Une image contenant horloge, nid d’abeille&#10;&#10;Description générée automatiquement">
            <a:extLst>
              <a:ext uri="{FF2B5EF4-FFF2-40B4-BE49-F238E27FC236}">
                <a16:creationId xmlns:a16="http://schemas.microsoft.com/office/drawing/2014/main" id="{7CD64918-F687-8A42-B8D0-2C7E810D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318" y="643"/>
            <a:ext cx="2965269" cy="5143500"/>
          </a:xfrm>
          <a:prstGeom prst="rect">
            <a:avLst/>
          </a:prstGeom>
        </p:spPr>
      </p:pic>
      <p:pic>
        <p:nvPicPr>
          <p:cNvPr id="21" name="Image 20" descr="Une image contenant capture d’écran, dessin&#10;&#10;Description générée automatiquement">
            <a:extLst>
              <a:ext uri="{FF2B5EF4-FFF2-40B4-BE49-F238E27FC236}">
                <a16:creationId xmlns:a16="http://schemas.microsoft.com/office/drawing/2014/main" id="{76DD738F-1D00-F040-8EDD-C31C4C7B7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51" y="1856518"/>
            <a:ext cx="2691202" cy="1278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72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54"/>
          <p:cNvPicPr preferRelativeResize="0"/>
          <p:nvPr/>
        </p:nvPicPr>
        <p:blipFill rotWithShape="1">
          <a:blip r:embed="rId3">
            <a:alphaModFix/>
          </a:blip>
          <a:srcRect t="-71" r="1826" b="10329"/>
          <a:stretch/>
        </p:blipFill>
        <p:spPr>
          <a:xfrm>
            <a:off x="720000" y="0"/>
            <a:ext cx="842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4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1046" name="Google Shape;1046;p54"/>
          <p:cNvSpPr txBox="1"/>
          <p:nvPr/>
        </p:nvSpPr>
        <p:spPr>
          <a:xfrm>
            <a:off x="1236450" y="2016150"/>
            <a:ext cx="7745400" cy="572700"/>
          </a:xfrm>
          <a:prstGeom prst="rect">
            <a:avLst/>
          </a:prstGeom>
          <a:noFill/>
          <a:ln>
            <a:noFill/>
          </a:ln>
          <a:effectLst>
            <a:outerShdw blurRad="157163" dist="28575" dir="9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7" name="Google Shape;1047;p54"/>
          <p:cNvSpPr txBox="1"/>
          <p:nvPr/>
        </p:nvSpPr>
        <p:spPr>
          <a:xfrm>
            <a:off x="1236450" y="2588850"/>
            <a:ext cx="7745400" cy="572700"/>
          </a:xfrm>
          <a:prstGeom prst="rect">
            <a:avLst/>
          </a:prstGeom>
          <a:noFill/>
          <a:ln>
            <a:noFill/>
          </a:ln>
          <a:effectLst>
            <a:outerShdw blurRad="157163" dist="28575" dir="9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Ressource: https://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github.com</a:t>
            </a:r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TypedProject</a:t>
            </a:r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meetup-tsed-zenika</a:t>
            </a:r>
            <a:endParaRPr sz="16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475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9"/>
          <p:cNvSpPr/>
          <p:nvPr/>
        </p:nvSpPr>
        <p:spPr>
          <a:xfrm>
            <a:off x="3704625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719999" y="515425"/>
            <a:ext cx="2820600" cy="1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ROADMAP V6</a:t>
            </a:r>
            <a:r>
              <a:rPr lang="fr" sz="2800" b="1" dirty="0">
                <a:solidFill>
                  <a:srgbClr val="0174D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39"/>
          <p:cNvSpPr txBox="1"/>
          <p:nvPr/>
        </p:nvSpPr>
        <p:spPr>
          <a:xfrm>
            <a:off x="3752236" y="1855304"/>
            <a:ext cx="14010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err="1">
                <a:solidFill>
                  <a:srgbClr val="0174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Plaftorm</a:t>
            </a:r>
            <a:r>
              <a:rPr lang="fr" sz="1200" b="1" dirty="0">
                <a:solidFill>
                  <a:srgbClr val="0174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API</a:t>
            </a:r>
            <a:endParaRPr sz="1200" b="1" dirty="0">
              <a:solidFill>
                <a:srgbClr val="0174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5" name="Google Shape;795;p39"/>
          <p:cNvSpPr txBox="1"/>
          <p:nvPr/>
        </p:nvSpPr>
        <p:spPr>
          <a:xfrm>
            <a:off x="3704612" y="2304460"/>
            <a:ext cx="1510500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API flexible et ouverte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Possibilité de créer sa propre plateforme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Koa.js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/ </a:t>
            </a: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Fastify.js</a:t>
            </a:r>
            <a:endParaRPr lang="fr-FR" b="1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b="1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sp>
        <p:nvSpPr>
          <p:cNvPr id="797" name="Google Shape;797;p39"/>
          <p:cNvSpPr txBox="1"/>
          <p:nvPr/>
        </p:nvSpPr>
        <p:spPr>
          <a:xfrm>
            <a:off x="719999" y="1432561"/>
            <a:ext cx="2820600" cy="246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200" b="1" dirty="0">
                <a:latin typeface="Montserrat"/>
                <a:ea typeface="Montserrat"/>
                <a:cs typeface="Montserrat"/>
                <a:sym typeface="Montserrat"/>
              </a:rPr>
              <a:t>BREAKING CHANGES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Suppression des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features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dépréciées: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Filters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API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ServerLoader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Authenticathed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remplacé par 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UseAuth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Plus de validation au niveau du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ConverterService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Suppression des packages: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testing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servestatic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multipartfiles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(?)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-express-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(module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npm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3704625" y="978971"/>
            <a:ext cx="1510500" cy="37500"/>
          </a:xfrm>
          <a:prstGeom prst="rect">
            <a:avLst/>
          </a:prstGeom>
          <a:solidFill>
            <a:srgbClr val="017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499;p29">
            <a:extLst>
              <a:ext uri="{FF2B5EF4-FFF2-40B4-BE49-F238E27FC236}">
                <a16:creationId xmlns:a16="http://schemas.microsoft.com/office/drawing/2014/main" id="{9A03FB7D-182E-F941-A297-EDF3244707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590" y="1237031"/>
            <a:ext cx="324292" cy="32429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784;p39">
            <a:extLst>
              <a:ext uri="{FF2B5EF4-FFF2-40B4-BE49-F238E27FC236}">
                <a16:creationId xmlns:a16="http://schemas.microsoft.com/office/drawing/2014/main" id="{F757D198-3DED-5041-816F-8FED8A644F04}"/>
              </a:ext>
            </a:extLst>
          </p:cNvPr>
          <p:cNvSpPr/>
          <p:nvPr/>
        </p:nvSpPr>
        <p:spPr>
          <a:xfrm>
            <a:off x="5379125" y="968093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8" name="Google Shape;789;p39">
            <a:extLst>
              <a:ext uri="{FF2B5EF4-FFF2-40B4-BE49-F238E27FC236}">
                <a16:creationId xmlns:a16="http://schemas.microsoft.com/office/drawing/2014/main" id="{D850E501-EADB-744E-B879-77932FE1BE0A}"/>
              </a:ext>
            </a:extLst>
          </p:cNvPr>
          <p:cNvSpPr txBox="1"/>
          <p:nvPr/>
        </p:nvSpPr>
        <p:spPr>
          <a:xfrm>
            <a:off x="5426736" y="1854428"/>
            <a:ext cx="14010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err="1">
                <a:solidFill>
                  <a:srgbClr val="0174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JsonSchema</a:t>
            </a:r>
            <a:endParaRPr sz="1200" b="1" dirty="0">
              <a:solidFill>
                <a:srgbClr val="0174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" name="Google Shape;802;p39">
            <a:extLst>
              <a:ext uri="{FF2B5EF4-FFF2-40B4-BE49-F238E27FC236}">
                <a16:creationId xmlns:a16="http://schemas.microsoft.com/office/drawing/2014/main" id="{8F87565B-042C-9B46-9401-47AA8979DF0C}"/>
              </a:ext>
            </a:extLst>
          </p:cNvPr>
          <p:cNvSpPr/>
          <p:nvPr/>
        </p:nvSpPr>
        <p:spPr>
          <a:xfrm>
            <a:off x="5379125" y="978095"/>
            <a:ext cx="1510500" cy="37500"/>
          </a:xfrm>
          <a:prstGeom prst="rect">
            <a:avLst/>
          </a:prstGeom>
          <a:solidFill>
            <a:srgbClr val="017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795;p39">
            <a:extLst>
              <a:ext uri="{FF2B5EF4-FFF2-40B4-BE49-F238E27FC236}">
                <a16:creationId xmlns:a16="http://schemas.microsoft.com/office/drawing/2014/main" id="{9F20E3CE-24B2-8C46-8624-1C1EDA9D7DA4}"/>
              </a:ext>
            </a:extLst>
          </p:cNvPr>
          <p:cNvSpPr txBox="1"/>
          <p:nvPr/>
        </p:nvSpPr>
        <p:spPr>
          <a:xfrm>
            <a:off x="5398743" y="2323881"/>
            <a:ext cx="1510500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Nouvelle API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Ajout de décorateurs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Décorateurs chainés</a:t>
            </a:r>
            <a:r>
              <a:rPr lang="fr-FR" sz="10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2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36" name="Google Shape;426;p28">
            <a:extLst>
              <a:ext uri="{FF2B5EF4-FFF2-40B4-BE49-F238E27FC236}">
                <a16:creationId xmlns:a16="http://schemas.microsoft.com/office/drawing/2014/main" id="{7C977439-E06A-E34D-AE9A-EE6D5AEC9C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918" y="1265477"/>
            <a:ext cx="278150" cy="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784;p39">
            <a:extLst>
              <a:ext uri="{FF2B5EF4-FFF2-40B4-BE49-F238E27FC236}">
                <a16:creationId xmlns:a16="http://schemas.microsoft.com/office/drawing/2014/main" id="{A80987B6-7341-2D4B-9FC3-45AC51CCB4BA}"/>
              </a:ext>
            </a:extLst>
          </p:cNvPr>
          <p:cNvSpPr/>
          <p:nvPr/>
        </p:nvSpPr>
        <p:spPr>
          <a:xfrm>
            <a:off x="7053625" y="968093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38" name="Google Shape;789;p39">
            <a:extLst>
              <a:ext uri="{FF2B5EF4-FFF2-40B4-BE49-F238E27FC236}">
                <a16:creationId xmlns:a16="http://schemas.microsoft.com/office/drawing/2014/main" id="{70F120B1-352C-4441-91DB-B5F236277557}"/>
              </a:ext>
            </a:extLst>
          </p:cNvPr>
          <p:cNvSpPr txBox="1"/>
          <p:nvPr/>
        </p:nvSpPr>
        <p:spPr>
          <a:xfrm>
            <a:off x="7101236" y="1854428"/>
            <a:ext cx="14010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err="1">
                <a:solidFill>
                  <a:srgbClr val="0174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OpenSpec</a:t>
            </a:r>
            <a:endParaRPr sz="1200" b="1" dirty="0">
              <a:solidFill>
                <a:srgbClr val="0174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" name="Google Shape;802;p39">
            <a:extLst>
              <a:ext uri="{FF2B5EF4-FFF2-40B4-BE49-F238E27FC236}">
                <a16:creationId xmlns:a16="http://schemas.microsoft.com/office/drawing/2014/main" id="{5F5E02E6-6DC5-7247-8CBA-EDA29E22076C}"/>
              </a:ext>
            </a:extLst>
          </p:cNvPr>
          <p:cNvSpPr/>
          <p:nvPr/>
        </p:nvSpPr>
        <p:spPr>
          <a:xfrm>
            <a:off x="7053625" y="978095"/>
            <a:ext cx="1510500" cy="37500"/>
          </a:xfrm>
          <a:prstGeom prst="rect">
            <a:avLst/>
          </a:prstGeom>
          <a:solidFill>
            <a:srgbClr val="017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795;p39">
            <a:extLst>
              <a:ext uri="{FF2B5EF4-FFF2-40B4-BE49-F238E27FC236}">
                <a16:creationId xmlns:a16="http://schemas.microsoft.com/office/drawing/2014/main" id="{C1944DBA-B7E7-0F45-8748-419F402B5F46}"/>
              </a:ext>
            </a:extLst>
          </p:cNvPr>
          <p:cNvSpPr txBox="1"/>
          <p:nvPr/>
        </p:nvSpPr>
        <p:spPr>
          <a:xfrm>
            <a:off x="7101235" y="2323881"/>
            <a:ext cx="1401001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API intégré au niveau CORE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Swagger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2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OpenSpec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3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42" name="Google Shape;364;p28">
            <a:extLst>
              <a:ext uri="{FF2B5EF4-FFF2-40B4-BE49-F238E27FC236}">
                <a16:creationId xmlns:a16="http://schemas.microsoft.com/office/drawing/2014/main" id="{46D4D201-F2BE-614B-B81F-7EDF61BA00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9800" y="1260102"/>
            <a:ext cx="278150" cy="278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97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/>
          <p:nvPr/>
        </p:nvSpPr>
        <p:spPr>
          <a:xfrm>
            <a:off x="7253900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9"/>
          <p:cNvSpPr/>
          <p:nvPr/>
        </p:nvSpPr>
        <p:spPr>
          <a:xfrm>
            <a:off x="3704625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 </a:t>
            </a:r>
            <a:endParaRPr dirty="0"/>
          </a:p>
        </p:txBody>
      </p:sp>
      <p:sp>
        <p:nvSpPr>
          <p:cNvPr id="785" name="Google Shape;785;p39"/>
          <p:cNvSpPr/>
          <p:nvPr/>
        </p:nvSpPr>
        <p:spPr>
          <a:xfrm>
            <a:off x="5479263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720000" y="515425"/>
            <a:ext cx="3473312" cy="61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ROADMAP V6</a:t>
            </a:r>
            <a:r>
              <a:rPr lang="fr" sz="2400" b="1" dirty="0">
                <a:solidFill>
                  <a:srgbClr val="B51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b="1" dirty="0">
              <a:solidFill>
                <a:srgbClr val="B51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3704625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9"/>
          <p:cNvSpPr/>
          <p:nvPr/>
        </p:nvSpPr>
        <p:spPr>
          <a:xfrm>
            <a:off x="5479263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9"/>
          <p:cNvSpPr/>
          <p:nvPr/>
        </p:nvSpPr>
        <p:spPr>
          <a:xfrm>
            <a:off x="7253913" y="978971"/>
            <a:ext cx="1510500" cy="37500"/>
          </a:xfrm>
          <a:prstGeom prst="rect">
            <a:avLst/>
          </a:prstGeom>
          <a:solidFill>
            <a:srgbClr val="B514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89;p39">
            <a:extLst>
              <a:ext uri="{FF2B5EF4-FFF2-40B4-BE49-F238E27FC236}">
                <a16:creationId xmlns:a16="http://schemas.microsoft.com/office/drawing/2014/main" id="{BAF2E957-0C38-8B41-A359-2C512CE6CCB8}"/>
              </a:ext>
            </a:extLst>
          </p:cNvPr>
          <p:cNvSpPr txBox="1"/>
          <p:nvPr/>
        </p:nvSpPr>
        <p:spPr>
          <a:xfrm>
            <a:off x="3703864" y="1855304"/>
            <a:ext cx="15105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PLAFTORM API</a:t>
            </a:r>
          </a:p>
        </p:txBody>
      </p:sp>
      <p:sp>
        <p:nvSpPr>
          <p:cNvPr id="26" name="Google Shape;795;p39">
            <a:extLst>
              <a:ext uri="{FF2B5EF4-FFF2-40B4-BE49-F238E27FC236}">
                <a16:creationId xmlns:a16="http://schemas.microsoft.com/office/drawing/2014/main" id="{FAFC7DB3-1FFF-4E4B-A44A-9861F09208EB}"/>
              </a:ext>
            </a:extLst>
          </p:cNvPr>
          <p:cNvSpPr txBox="1"/>
          <p:nvPr/>
        </p:nvSpPr>
        <p:spPr>
          <a:xfrm>
            <a:off x="3703864" y="2304460"/>
            <a:ext cx="1510500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API flexible et ouverte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Possibilité de créer sa propre plateforme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Koa.js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/ </a:t>
            </a: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Fastify.js</a:t>
            </a:r>
            <a:endParaRPr lang="fr-FR" b="1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b="1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30" name="Google Shape;499;p29">
            <a:extLst>
              <a:ext uri="{FF2B5EF4-FFF2-40B4-BE49-F238E27FC236}">
                <a16:creationId xmlns:a16="http://schemas.microsoft.com/office/drawing/2014/main" id="{FBCDE701-7A42-1B46-AEB5-A67036A440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968" y="1241759"/>
            <a:ext cx="324292" cy="32429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789;p39">
            <a:extLst>
              <a:ext uri="{FF2B5EF4-FFF2-40B4-BE49-F238E27FC236}">
                <a16:creationId xmlns:a16="http://schemas.microsoft.com/office/drawing/2014/main" id="{45695876-804F-E148-A18F-E377CD86E66D}"/>
              </a:ext>
            </a:extLst>
          </p:cNvPr>
          <p:cNvSpPr txBox="1"/>
          <p:nvPr/>
        </p:nvSpPr>
        <p:spPr>
          <a:xfrm>
            <a:off x="5478503" y="1854428"/>
            <a:ext cx="151126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JSONSCHEMA</a:t>
            </a:r>
          </a:p>
        </p:txBody>
      </p:sp>
      <p:sp>
        <p:nvSpPr>
          <p:cNvPr id="38" name="Google Shape;795;p39">
            <a:extLst>
              <a:ext uri="{FF2B5EF4-FFF2-40B4-BE49-F238E27FC236}">
                <a16:creationId xmlns:a16="http://schemas.microsoft.com/office/drawing/2014/main" id="{D56BE2EF-46DE-3D46-9BF5-B87E3273C2BA}"/>
              </a:ext>
            </a:extLst>
          </p:cNvPr>
          <p:cNvSpPr txBox="1"/>
          <p:nvPr/>
        </p:nvSpPr>
        <p:spPr>
          <a:xfrm>
            <a:off x="5480023" y="2323881"/>
            <a:ext cx="1510500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Nouvelle API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Ajout de décorateurs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Décorateurs chainés</a:t>
            </a:r>
            <a:r>
              <a:rPr lang="fr-FR" sz="10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2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39" name="Google Shape;426;p28">
            <a:extLst>
              <a:ext uri="{FF2B5EF4-FFF2-40B4-BE49-F238E27FC236}">
                <a16:creationId xmlns:a16="http://schemas.microsoft.com/office/drawing/2014/main" id="{E9958C42-DFEE-BA42-8685-CA63CE9B17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58" y="1260102"/>
            <a:ext cx="278150" cy="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789;p39">
            <a:extLst>
              <a:ext uri="{FF2B5EF4-FFF2-40B4-BE49-F238E27FC236}">
                <a16:creationId xmlns:a16="http://schemas.microsoft.com/office/drawing/2014/main" id="{FFDF1D9A-465B-614A-B97A-1BD13CB56F92}"/>
              </a:ext>
            </a:extLst>
          </p:cNvPr>
          <p:cNvSpPr txBox="1"/>
          <p:nvPr/>
        </p:nvSpPr>
        <p:spPr>
          <a:xfrm>
            <a:off x="7253139" y="1854428"/>
            <a:ext cx="1510499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OPENSPEC</a:t>
            </a:r>
          </a:p>
        </p:txBody>
      </p:sp>
      <p:sp>
        <p:nvSpPr>
          <p:cNvPr id="41" name="Google Shape;795;p39">
            <a:extLst>
              <a:ext uri="{FF2B5EF4-FFF2-40B4-BE49-F238E27FC236}">
                <a16:creationId xmlns:a16="http://schemas.microsoft.com/office/drawing/2014/main" id="{9F1F82C8-F04C-5042-8C43-7BB1E63F33E1}"/>
              </a:ext>
            </a:extLst>
          </p:cNvPr>
          <p:cNvSpPr txBox="1"/>
          <p:nvPr/>
        </p:nvSpPr>
        <p:spPr>
          <a:xfrm>
            <a:off x="7253139" y="2323881"/>
            <a:ext cx="1510499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API intégré au niveau CORE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Swagger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2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OpenSpec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3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42" name="Google Shape;364;p28">
            <a:extLst>
              <a:ext uri="{FF2B5EF4-FFF2-40B4-BE49-F238E27FC236}">
                <a16:creationId xmlns:a16="http://schemas.microsoft.com/office/drawing/2014/main" id="{445F5F43-078F-E54C-951A-299D2BFF93B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0075" y="1260102"/>
            <a:ext cx="278150" cy="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797;p39">
            <a:extLst>
              <a:ext uri="{FF2B5EF4-FFF2-40B4-BE49-F238E27FC236}">
                <a16:creationId xmlns:a16="http://schemas.microsoft.com/office/drawing/2014/main" id="{D45F9EB6-B494-754A-843C-21046D35E664}"/>
              </a:ext>
            </a:extLst>
          </p:cNvPr>
          <p:cNvSpPr txBox="1"/>
          <p:nvPr/>
        </p:nvSpPr>
        <p:spPr>
          <a:xfrm>
            <a:off x="719999" y="1432561"/>
            <a:ext cx="2820600" cy="246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200" b="1" dirty="0">
                <a:latin typeface="Montserrat"/>
                <a:ea typeface="Montserrat"/>
                <a:cs typeface="Montserrat"/>
                <a:sym typeface="Montserrat"/>
              </a:rPr>
              <a:t>BREAKING CHANGES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Suppression des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features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dépréciées: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Filters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API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ServerLoader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Authenticathed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remplacé par 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UseAuth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Plus de validation au niveau du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ConverterService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Suppression des packages: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testing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servestatic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multipartfiles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(?)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-express-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(module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npm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41881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772</Words>
  <Application>Microsoft Macintosh PowerPoint</Application>
  <PresentationFormat>Affichage à l'écran (16:9)</PresentationFormat>
  <Paragraphs>268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Consolas</vt:lpstr>
      <vt:lpstr>Source Sans Pro</vt:lpstr>
      <vt:lpstr>Montserrat SemiBold</vt:lpstr>
      <vt:lpstr>Source Sans Pro Light</vt:lpstr>
      <vt:lpstr>Montserrat</vt:lpstr>
      <vt:lpstr>Montserrat Light</vt:lpstr>
      <vt:lpstr>Arial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ŔөΜ ΜαЌιΤΔ</cp:lastModifiedBy>
  <cp:revision>8</cp:revision>
  <dcterms:modified xsi:type="dcterms:W3CDTF">2020-07-21T15:22:43Z</dcterms:modified>
</cp:coreProperties>
</file>